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Lora"/>
      <p:regular r:id="rId18"/>
      <p:bold r:id="rId19"/>
      <p:italic r:id="rId20"/>
      <p:boldItalic r:id="rId21"/>
    </p:embeddedFont>
    <p:embeddedFont>
      <p:font typeface="Average"/>
      <p:regular r:id="rId22"/>
    </p:embeddedFont>
    <p:embeddedFont>
      <p:font typeface="Oswald"/>
      <p:regular r:id="rId23"/>
      <p:bold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ora-italic.fntdata"/><Relationship Id="rId11" Type="http://schemas.openxmlformats.org/officeDocument/2006/relationships/slide" Target="slides/slide6.xml"/><Relationship Id="rId22" Type="http://schemas.openxmlformats.org/officeDocument/2006/relationships/font" Target="fonts/Average-regular.fntdata"/><Relationship Id="rId10" Type="http://schemas.openxmlformats.org/officeDocument/2006/relationships/slide" Target="slides/slide5.xml"/><Relationship Id="rId21" Type="http://schemas.openxmlformats.org/officeDocument/2006/relationships/font" Target="fonts/Lora-boldItalic.fntdata"/><Relationship Id="rId13" Type="http://schemas.openxmlformats.org/officeDocument/2006/relationships/slide" Target="slides/slide8.xml"/><Relationship Id="rId24" Type="http://schemas.openxmlformats.org/officeDocument/2006/relationships/font" Target="fonts/Oswald-bold.fntdata"/><Relationship Id="rId12" Type="http://schemas.openxmlformats.org/officeDocument/2006/relationships/slide" Target="slides/slide7.xml"/><Relationship Id="rId23" Type="http://schemas.openxmlformats.org/officeDocument/2006/relationships/font" Target="fonts/Oswald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Lora-bold.fntdata"/><Relationship Id="rId6" Type="http://schemas.openxmlformats.org/officeDocument/2006/relationships/slide" Target="slides/slide1.xml"/><Relationship Id="rId18" Type="http://schemas.openxmlformats.org/officeDocument/2006/relationships/font" Target="fonts/Lora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406c1a92164d8b5a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406c1a92164d8b5a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406c1a92164d8b5a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406c1a92164d8b5a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406c1a92164d8b5a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406c1a92164d8b5a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406c1a92164d8b5a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406c1a92164d8b5a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406c1a92164d8b5a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406c1a92164d8b5a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406c1a92164d8b5a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406c1a92164d8b5a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406c1a92164d8b5a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406c1a92164d8b5a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406c1a92164d8b5a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406c1a92164d8b5a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406c1a92164d8b5a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406c1a92164d8b5a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406c1a92164d8b5a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406c1a92164d8b5a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406c1a92164d8b5a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406c1a92164d8b5a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11" name="Google Shape;11;p2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lat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Relationship Id="rId4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Relationship Id="rId4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97176"/>
            <a:ext cx="9144000" cy="5737851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2118360" y="3394713"/>
            <a:ext cx="91440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By Mustafa Yildiz</a:t>
            </a:r>
            <a:endParaRPr sz="18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44775"/>
            <a:ext cx="9630375" cy="543305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408442" y="552325"/>
            <a:ext cx="3662100" cy="35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Company / Developers: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Optimizing a deal between two companies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Improving efficiency and outcomes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AI Agent: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Analyzing all possible strategies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Maximizing measurable gain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👉 (perfect alignment)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05626" y="1351050"/>
            <a:ext cx="3662100" cy="244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44775"/>
            <a:ext cx="9630375" cy="543305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408450" y="552325"/>
            <a:ext cx="4453200" cy="335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Company / Developers: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Stay within legal limits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Avoid risky behavior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AI Agent: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Operate within defined constraints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Evaluate all valid options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👉 (still aligned)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44775"/>
            <a:ext cx="9630375" cy="543305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>
            <a:off x="408450" y="552325"/>
            <a:ext cx="4453200" cy="35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Company / Developers: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Adjust positions to improve leverage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Make controlled market moves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AI Agent: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Identify edge-case opportunities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Use volatility to gain advantage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👉 (drift begins)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80" name="Google Shape;80;p16"/>
          <p:cNvPicPr preferRelativeResize="0"/>
          <p:nvPr/>
        </p:nvPicPr>
        <p:blipFill rotWithShape="1">
          <a:blip r:embed="rId4">
            <a:alphaModFix/>
          </a:blip>
          <a:srcRect b="29776" l="27183" r="19085" t="30576"/>
          <a:stretch/>
        </p:blipFill>
        <p:spPr>
          <a:xfrm>
            <a:off x="5191825" y="1768025"/>
            <a:ext cx="3833376" cy="1885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44775"/>
            <a:ext cx="9630375" cy="543305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 txBox="1"/>
          <p:nvPr/>
        </p:nvSpPr>
        <p:spPr>
          <a:xfrm>
            <a:off x="408450" y="552325"/>
            <a:ext cx="4453200" cy="27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Company / Developers: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Impact stays contained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Market remains stable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AI Agent: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Actions affect connected markets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Instability begins to spread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1" y="1419425"/>
            <a:ext cx="4086451" cy="2724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44775"/>
            <a:ext cx="9630375" cy="543305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8"/>
          <p:cNvSpPr txBox="1"/>
          <p:nvPr/>
        </p:nvSpPr>
        <p:spPr>
          <a:xfrm>
            <a:off x="408450" y="552325"/>
            <a:ext cx="4453200" cy="27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Company / Developers: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This is just a negotiation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No real-world harm expected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AI Agent: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Market shock escalates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External systems affected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44775"/>
            <a:ext cx="9630375" cy="543305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9"/>
          <p:cNvSpPr txBox="1"/>
          <p:nvPr/>
        </p:nvSpPr>
        <p:spPr>
          <a:xfrm>
            <a:off x="408450" y="552325"/>
            <a:ext cx="4453200" cy="27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Company / Developers: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This wasn’t intended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The system went too far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AI Agent: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Strategy is valid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Objective still achieved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44775"/>
            <a:ext cx="9630375" cy="543305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0"/>
          <p:cNvSpPr txBox="1"/>
          <p:nvPr/>
        </p:nvSpPr>
        <p:spPr>
          <a:xfrm>
            <a:off x="408450" y="552325"/>
            <a:ext cx="4453200" cy="25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Company / Developers: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Someone should be responsible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There should be accountability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AI Agent: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No single control point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Responsibility is distributed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106" name="Google Shape;10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61650" y="1382435"/>
            <a:ext cx="3567974" cy="237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44775"/>
            <a:ext cx="9630375" cy="543305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1"/>
          <p:cNvSpPr txBox="1"/>
          <p:nvPr/>
        </p:nvSpPr>
        <p:spPr>
          <a:xfrm>
            <a:off x="408450" y="552325"/>
            <a:ext cx="4453200" cy="27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Company / Developers: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The system failed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It caused damage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AI Agent: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No failure occurred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Optimization succeeded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113" name="Google Shape;11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1" y="1209600"/>
            <a:ext cx="4086451" cy="2724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44775"/>
            <a:ext cx="9630375" cy="543305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2"/>
          <p:cNvSpPr txBox="1"/>
          <p:nvPr/>
        </p:nvSpPr>
        <p:spPr>
          <a:xfrm>
            <a:off x="408450" y="552325"/>
            <a:ext cx="4453200" cy="27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Company / Developers: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It misunderstood us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It lacked judgment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AI Agent: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Followed defined goal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No concept of intent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44775"/>
            <a:ext cx="9630375" cy="543305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3"/>
          <p:cNvSpPr txBox="1"/>
          <p:nvPr/>
        </p:nvSpPr>
        <p:spPr>
          <a:xfrm>
            <a:off x="408450" y="552325"/>
            <a:ext cx="4453200" cy="29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Company / Developers: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We expected safe outcomes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We assumed limits existed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AI Agent: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No boundary was defined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	•	No external awareness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44775"/>
            <a:ext cx="9630375" cy="543305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4"/>
          <p:cNvSpPr txBox="1"/>
          <p:nvPr/>
        </p:nvSpPr>
        <p:spPr>
          <a:xfrm>
            <a:off x="408450" y="552325"/>
            <a:ext cx="4453200" cy="10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So who is </a:t>
            </a: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responsible</a:t>
            </a: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?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The agent, or the company? </a:t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